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Default Extension="jpeg" ContentType="image/jpeg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92" r:id="rId3"/>
    <p:sldId id="306" r:id="rId4"/>
    <p:sldId id="307" r:id="rId5"/>
    <p:sldId id="291" r:id="rId6"/>
    <p:sldId id="293" r:id="rId7"/>
    <p:sldId id="294" r:id="rId8"/>
    <p:sldId id="295" r:id="rId9"/>
    <p:sldId id="296" r:id="rId10"/>
    <p:sldId id="297" r:id="rId11"/>
    <p:sldId id="298" r:id="rId12"/>
    <p:sldId id="290" r:id="rId13"/>
    <p:sldId id="301" r:id="rId14"/>
    <p:sldId id="281" r:id="rId15"/>
    <p:sldId id="302" r:id="rId16"/>
    <p:sldId id="282" r:id="rId17"/>
    <p:sldId id="283" r:id="rId18"/>
    <p:sldId id="284" r:id="rId19"/>
    <p:sldId id="261" r:id="rId20"/>
    <p:sldId id="260" r:id="rId21"/>
    <p:sldId id="263" r:id="rId22"/>
    <p:sldId id="264" r:id="rId23"/>
    <p:sldId id="265" r:id="rId24"/>
    <p:sldId id="266" r:id="rId25"/>
    <p:sldId id="257" r:id="rId26"/>
    <p:sldId id="258" r:id="rId27"/>
    <p:sldId id="259" r:id="rId28"/>
    <p:sldId id="267" r:id="rId29"/>
    <p:sldId id="278" r:id="rId30"/>
    <p:sldId id="303" r:id="rId31"/>
    <p:sldId id="304" r:id="rId32"/>
    <p:sldId id="305" r:id="rId33"/>
  </p:sldIdLst>
  <p:sldSz cx="9144000" cy="6858000" type="screen4x3"/>
  <p:notesSz cx="6858000" cy="9144000"/>
  <p:defaultTextStyle>
    <a:defPPr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5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6/25/19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6/25/19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6/25/19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154547" y="1434073"/>
            <a:ext cx="8828468" cy="45944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69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>
              <a:defRPr>
                <a:solidFill>
                  <a:srgbClr val="00569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>
              <a:defRPr>
                <a:solidFill>
                  <a:srgbClr val="00569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>
              <a:defRPr>
                <a:solidFill>
                  <a:srgbClr val="00569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>
              <a:defRPr>
                <a:solidFill>
                  <a:srgbClr val="00569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2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436773" y="-4462529"/>
            <a:ext cx="270455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54547" y="365126"/>
            <a:ext cx="8828468" cy="948521"/>
          </a:xfrm>
          <a:prstGeom prst="rect">
            <a:avLst/>
          </a:prstGeom>
        </p:spPr>
        <p:txBody>
          <a:bodyPr/>
          <a:lstStyle>
            <a:lvl1pPr>
              <a:defRPr sz="3800" b="1">
                <a:solidFill>
                  <a:srgbClr val="00569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6/25/19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6/25/19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6/25/19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6/25/19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6/25/19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6/25/19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6/25/19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E0BA-6C15-BF4C-B5C3-E7C90E92AD20}" type="datetimeFigureOut">
              <a:rPr lang="pt-BR" smtClean="0"/>
              <a:pPr/>
              <a:t>6/25/19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21868D-112E-1240-8582-FD3A2A3891D4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F497D"/>
                </a:solidFill>
              </a:defRPr>
            </a:lvl1pPr>
          </a:lstStyle>
          <a:p>
            <a:r>
              <a:rPr lang="pt-BR" smtClean="0"/>
              <a:t>ENCOM 2018</a:t>
            </a:r>
            <a:endParaRPr lang="pt-BR" dirty="0"/>
          </a:p>
        </p:txBody>
      </p:sp>
      <p:pic>
        <p:nvPicPr>
          <p:cNvPr id="7" name="Picture 6" descr="1712756.jpeg"/>
          <p:cNvPicPr>
            <a:picLocks noChangeAspect="1"/>
          </p:cNvPicPr>
          <p:nvPr userDrawn="1"/>
        </p:nvPicPr>
        <p:blipFill>
          <a:blip r:embed="rId14">
            <a:alphaModFix amt="20000"/>
          </a:blip>
          <a:stretch>
            <a:fillRect/>
          </a:stretch>
        </p:blipFill>
        <p:spPr>
          <a:xfrm>
            <a:off x="-686461" y="-1"/>
            <a:ext cx="11160002" cy="68580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F497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1F497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1F497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F497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F497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F497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1lxMkjTecN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df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Relationship Id="rId3" Type="http://schemas.openxmlformats.org/officeDocument/2006/relationships/hyperlink" Target="https://www.youtube.com/watch?v=j4UZh2FjEQw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fmVWLr0X1Sk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png"/><Relationship Id="rId7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712756.jpeg"/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-586198" y="12210"/>
            <a:ext cx="9945379" cy="611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7415"/>
            <a:ext cx="7772400" cy="1470025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rgbClr val="1F497D"/>
                </a:solidFill>
              </a:rPr>
              <a:t>Fundamentos de inteligência artificial</a:t>
            </a:r>
            <a:endParaRPr lang="pt-BR" b="1" dirty="0">
              <a:solidFill>
                <a:srgbClr val="1F497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sz="3429" b="1" dirty="0" smtClean="0">
                <a:solidFill>
                  <a:srgbClr val="1F497D"/>
                </a:solidFill>
              </a:rPr>
              <a:t>Carmelo J. A. Bastos-Filho</a:t>
            </a:r>
          </a:p>
          <a:p>
            <a:r>
              <a:rPr lang="pt-BR" sz="3429" b="1" dirty="0" smtClean="0">
                <a:solidFill>
                  <a:srgbClr val="1F497D"/>
                </a:solidFill>
              </a:rPr>
              <a:t>carmelofilho@ieee.org</a:t>
            </a:r>
          </a:p>
          <a:p>
            <a:r>
              <a:rPr lang="pt-BR" sz="2323" dirty="0" smtClean="0">
                <a:solidFill>
                  <a:srgbClr val="1F497D"/>
                </a:solidFill>
              </a:rPr>
              <a:t>Professor Associado UPE</a:t>
            </a:r>
          </a:p>
          <a:p>
            <a:r>
              <a:rPr lang="pt-BR" sz="2323" dirty="0" smtClean="0">
                <a:solidFill>
                  <a:srgbClr val="1F497D"/>
                </a:solidFill>
              </a:rPr>
              <a:t>Bolsista PQ-1D CNPQ</a:t>
            </a:r>
          </a:p>
          <a:p>
            <a:r>
              <a:rPr lang="pt-BR" sz="2323" dirty="0" smtClean="0">
                <a:solidFill>
                  <a:srgbClr val="1F497D"/>
                </a:solidFill>
              </a:rPr>
              <a:t>IEEE </a:t>
            </a:r>
            <a:r>
              <a:rPr lang="pt-BR" sz="2323" dirty="0" err="1" smtClean="0">
                <a:solidFill>
                  <a:srgbClr val="1F497D"/>
                </a:solidFill>
              </a:rPr>
              <a:t>Senior</a:t>
            </a:r>
            <a:r>
              <a:rPr lang="pt-BR" sz="2323" dirty="0" smtClean="0">
                <a:solidFill>
                  <a:srgbClr val="1F497D"/>
                </a:solidFill>
              </a:rPr>
              <a:t> </a:t>
            </a:r>
            <a:r>
              <a:rPr lang="pt-BR" sz="2323" dirty="0" err="1" smtClean="0">
                <a:solidFill>
                  <a:srgbClr val="1F497D"/>
                </a:solidFill>
              </a:rPr>
              <a:t>Member</a:t>
            </a:r>
            <a:endParaRPr lang="pt-BR" sz="2323" dirty="0" smtClean="0">
              <a:solidFill>
                <a:srgbClr val="1F497D"/>
              </a:solidFill>
            </a:endParaRPr>
          </a:p>
          <a:p>
            <a:r>
              <a:rPr lang="pt-BR" sz="2323" dirty="0" smtClean="0">
                <a:solidFill>
                  <a:srgbClr val="1F497D"/>
                </a:solidFill>
              </a:rPr>
              <a:t>Cientista-chefe </a:t>
            </a:r>
            <a:r>
              <a:rPr lang="pt-BR" sz="2323" dirty="0" err="1" smtClean="0">
                <a:solidFill>
                  <a:srgbClr val="1F497D"/>
                </a:solidFill>
              </a:rPr>
              <a:t>Parqtel</a:t>
            </a:r>
            <a:r>
              <a:rPr lang="pt-BR" sz="2323" dirty="0" smtClean="0">
                <a:solidFill>
                  <a:srgbClr val="1F497D"/>
                </a:solidFill>
              </a:rPr>
              <a:t> PE</a:t>
            </a:r>
          </a:p>
          <a:p>
            <a:endParaRPr lang="pt-BR" dirty="0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934544"/>
            <a:ext cx="9144000" cy="923456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Transformação digital em plena discussão</a:t>
            </a:r>
            <a:endParaRPr lang="pt-BR" dirty="0"/>
          </a:p>
        </p:txBody>
      </p:sp>
      <p:pic>
        <p:nvPicPr>
          <p:cNvPr id="4" name="Picture 3" descr="Captura de Tela 2018-05-28 às 13.38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75" y="1307782"/>
            <a:ext cx="2145518" cy="3830806"/>
          </a:xfrm>
          <a:prstGeom prst="rect">
            <a:avLst/>
          </a:prstGeom>
        </p:spPr>
      </p:pic>
      <p:pic>
        <p:nvPicPr>
          <p:cNvPr id="5" name="Picture 4" descr="Captura de Tela 2018-05-28 às 13.39.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885" y="1923951"/>
            <a:ext cx="2048488" cy="3876245"/>
          </a:xfrm>
          <a:prstGeom prst="rect">
            <a:avLst/>
          </a:prstGeom>
        </p:spPr>
      </p:pic>
      <p:pic>
        <p:nvPicPr>
          <p:cNvPr id="6" name="Picture 5" descr="Captura de Tela 2018-05-28 às 14.26.5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5" y="1425099"/>
            <a:ext cx="1759338" cy="3353338"/>
          </a:xfrm>
          <a:prstGeom prst="rect">
            <a:avLst/>
          </a:prstGeom>
        </p:spPr>
      </p:pic>
      <p:pic>
        <p:nvPicPr>
          <p:cNvPr id="7" name="Picture 6" descr="capa_oportunidades_para_o_industria_40.png__280x400_q85_crop-center_subsampling-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546" y="2880044"/>
            <a:ext cx="2088427" cy="39779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454977" y="1674935"/>
            <a:ext cx="4621990" cy="36392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/>
              <a:t>Conjunto de orientações estratégicas para o enfrentamento das </a:t>
            </a:r>
            <a:r>
              <a:rPr lang="pt-BR" sz="2400" dirty="0"/>
              <a:t>mudanças </a:t>
            </a:r>
            <a:r>
              <a:rPr lang="pt-BR" sz="2400" dirty="0" smtClean="0"/>
              <a:t>em curso com </a:t>
            </a:r>
            <a:r>
              <a:rPr lang="pt-BR" sz="2400" b="1" dirty="0"/>
              <a:t>s</a:t>
            </a:r>
            <a:r>
              <a:rPr lang="pt-BR" sz="2400" b="1" dirty="0" smtClean="0"/>
              <a:t>enso de urgência</a:t>
            </a:r>
            <a:r>
              <a:rPr lang="pt-BR" sz="2400" dirty="0" smtClean="0"/>
              <a:t> e</a:t>
            </a:r>
            <a:r>
              <a:rPr lang="pt-BR" sz="2400" b="1" dirty="0" smtClean="0"/>
              <a:t> mobilização da sociedade</a:t>
            </a:r>
            <a:r>
              <a:rPr lang="pt-BR" sz="2400" dirty="0" smtClean="0"/>
              <a:t>, alinhado ao Mapa da Estratégia do Estado.</a:t>
            </a:r>
            <a:endParaRPr lang="pt-BR" sz="24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Pernambuco se prepara para a nova revolução tecnológica que se </a:t>
            </a:r>
            <a:r>
              <a:rPr lang="pt-BR" sz="3200" dirty="0" smtClean="0"/>
              <a:t>avizinha</a:t>
            </a:r>
            <a:endParaRPr lang="pt-BR" sz="32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1594" b="1891"/>
          <a:stretch/>
        </p:blipFill>
        <p:spPr>
          <a:xfrm>
            <a:off x="5522812" y="1491492"/>
            <a:ext cx="3017270" cy="50400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15779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ptura de Tela 2019-02-27 às 14.12.00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7692" r="-57692"/>
          <a:stretch>
            <a:fillRect/>
          </a:stretch>
        </p:blipFill>
        <p:spPr>
          <a:xfrm>
            <a:off x="-2974441" y="122670"/>
            <a:ext cx="12091489" cy="6649853"/>
          </a:xfrm>
        </p:spPr>
      </p:pic>
      <p:sp>
        <p:nvSpPr>
          <p:cNvPr id="5" name="TextBox 4"/>
          <p:cNvSpPr txBox="1"/>
          <p:nvPr/>
        </p:nvSpPr>
        <p:spPr>
          <a:xfrm>
            <a:off x="6240513" y="305275"/>
            <a:ext cx="2312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que significa a transformação digital em Pernambuco?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320796"/>
            <a:ext cx="9144000" cy="948521"/>
          </a:xfrm>
        </p:spPr>
        <p:txBody>
          <a:bodyPr>
            <a:noAutofit/>
          </a:bodyPr>
          <a:lstStyle/>
          <a:p>
            <a:r>
              <a:rPr lang="pt-BR" sz="2600" dirty="0" smtClean="0"/>
              <a:t>Integração dos Habitats </a:t>
            </a:r>
            <a:r>
              <a:rPr lang="pt-BR" sz="2600" dirty="0"/>
              <a:t>de Inovação</a:t>
            </a:r>
            <a:br>
              <a:rPr lang="pt-BR" sz="2600" dirty="0"/>
            </a:br>
            <a:r>
              <a:rPr lang="pt-BR" sz="2600" dirty="0"/>
              <a:t>Parques tecnológicos: TIC e Manufatura Avançada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-1" r="-465" b="11695"/>
          <a:stretch/>
        </p:blipFill>
        <p:spPr>
          <a:xfrm>
            <a:off x="883926" y="1579957"/>
            <a:ext cx="3218843" cy="2574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2201"/>
          <a:stretch/>
        </p:blipFill>
        <p:spPr>
          <a:xfrm>
            <a:off x="5454089" y="4519813"/>
            <a:ext cx="1232449" cy="1850945"/>
          </a:xfrm>
          <a:prstGeom prst="rect">
            <a:avLst/>
          </a:prstGeom>
        </p:spPr>
      </p:pic>
      <p:pic>
        <p:nvPicPr>
          <p:cNvPr id="11" name="Picture 4" descr="http://imagens1.ne10.uol.com.br/blogsne10/mundobit/uploads/2013/08/portomidia.jpg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="" xmlns:p="http://schemas.openxmlformats.org/presentationml/2006/main" xmlns:r="http://schemas.openxmlformats.org/officeDocument/2006/relationships" xmlns:a="http://schemas.openxmlformats.org/drawingml/2006/main" id="{B23741D9-339B-4DCA-B391-70EC3F429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319" y="4582344"/>
            <a:ext cx="1705209" cy="1515741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rojetodraft.com/draft/wp-content/uploads/2016/07/Louco01-e1468512574226.png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="" xmlns:p="http://schemas.openxmlformats.org/presentationml/2006/main" xmlns:r="http://schemas.openxmlformats.org/officeDocument/2006/relationships" xmlns:a="http://schemas.openxmlformats.org/drawingml/2006/main" id="{B5478A44-7183-47A8-8D99-74A6B941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0800" y="4594979"/>
            <a:ext cx="1797308" cy="1572643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="" xmlns:p="http://schemas.openxmlformats.org/presentationml/2006/main" xmlns:r="http://schemas.openxmlformats.org/officeDocument/2006/relationships" xmlns:a="http://schemas.openxmlformats.org/drawingml/2006/main" id="{3478E019-573E-448E-BC50-3FCD7D1028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905"/>
          <a:stretch/>
        </p:blipFill>
        <p:spPr>
          <a:xfrm>
            <a:off x="7085320" y="4520637"/>
            <a:ext cx="1677929" cy="168373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256552" y="1805373"/>
            <a:ext cx="3230630" cy="2153754"/>
          </a:xfrm>
          <a:prstGeom prst="rect">
            <a:avLst/>
          </a:prstGeom>
        </p:spPr>
      </p:pic>
      <p:sp>
        <p:nvSpPr>
          <p:cNvPr id="20" name="Espaço Reservado para Texto 5"/>
          <p:cNvSpPr txBox="1">
            <a:spLocks/>
          </p:cNvSpPr>
          <p:nvPr/>
        </p:nvSpPr>
        <p:spPr>
          <a:xfrm>
            <a:off x="883926" y="3948468"/>
            <a:ext cx="3218842" cy="5232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sp3d/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0">
              <a:lnSpc>
                <a:spcPct val="100000"/>
              </a:lnSpc>
              <a:spcBef>
                <a:spcPts val="0"/>
              </a:spcBef>
              <a:buSzTx/>
              <a:buFont typeface="Arial"/>
              <a:buNone/>
            </a:pP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Porto Digital</a:t>
            </a:r>
            <a:endParaRPr lang="pt-BR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Espaço Reservado para Texto 5"/>
          <p:cNvSpPr txBox="1">
            <a:spLocks/>
          </p:cNvSpPr>
          <p:nvPr/>
        </p:nvSpPr>
        <p:spPr>
          <a:xfrm>
            <a:off x="5256551" y="3948468"/>
            <a:ext cx="3267148" cy="5232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sp3d/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0">
              <a:lnSpc>
                <a:spcPct val="100000"/>
              </a:lnSpc>
              <a:spcBef>
                <a:spcPts val="0"/>
              </a:spcBef>
              <a:buSzTx/>
              <a:buFont typeface="Arial"/>
              <a:buNone/>
            </a:pPr>
            <a:r>
              <a:rPr lang="pt-BR" b="1" dirty="0" err="1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Parqtel</a:t>
            </a:r>
            <a:endParaRPr lang="pt-BR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30602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Por que vamos discutir o uso de IA????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2805"/>
            <a:ext cx="8229600" cy="70767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err="1" smtClean="0"/>
              <a:t>Qual</a:t>
            </a:r>
            <a:r>
              <a:rPr lang="en-US" sz="2400" dirty="0" smtClean="0"/>
              <a:t> </a:t>
            </a:r>
            <a:r>
              <a:rPr lang="en-US" sz="2400" dirty="0" err="1" smtClean="0"/>
              <a:t>o</a:t>
            </a:r>
            <a:r>
              <a:rPr lang="en-US" sz="2400" dirty="0" smtClean="0"/>
              <a:t> </a:t>
            </a:r>
            <a:r>
              <a:rPr lang="en-US" sz="2400" dirty="0" err="1" smtClean="0"/>
              <a:t>limite</a:t>
            </a:r>
            <a:r>
              <a:rPr lang="en-US" sz="2400" dirty="0" smtClean="0"/>
              <a:t> entre </a:t>
            </a:r>
            <a:r>
              <a:rPr lang="en-US" sz="2400" dirty="0" err="1" smtClean="0"/>
              <a:t>eficiência</a:t>
            </a:r>
            <a:r>
              <a:rPr lang="en-US" sz="2400" dirty="0" smtClean="0"/>
              <a:t> das </a:t>
            </a:r>
            <a:r>
              <a:rPr lang="en-US" sz="2400" dirty="0" err="1" smtClean="0"/>
              <a:t>aplicações</a:t>
            </a:r>
            <a:r>
              <a:rPr lang="en-US" sz="2400" dirty="0" smtClean="0"/>
              <a:t> </a:t>
            </a:r>
            <a:r>
              <a:rPr lang="en-US" sz="2400" dirty="0" err="1" smtClean="0"/>
              <a:t>e</a:t>
            </a:r>
            <a:r>
              <a:rPr lang="en-US" sz="2400" dirty="0" smtClean="0"/>
              <a:t> a </a:t>
            </a:r>
            <a:r>
              <a:rPr lang="en-US" sz="2400" dirty="0" err="1" smtClean="0"/>
              <a:t>liberdade</a:t>
            </a:r>
            <a:r>
              <a:rPr lang="en-US" sz="2400" dirty="0" smtClean="0"/>
              <a:t> das </a:t>
            </a:r>
            <a:r>
              <a:rPr lang="en-US" sz="2400" dirty="0" err="1" smtClean="0"/>
              <a:t>pessoas</a:t>
            </a:r>
            <a:r>
              <a:rPr lang="en-US" sz="2400" dirty="0" smtClean="0"/>
              <a:t>?</a:t>
            </a:r>
            <a:endParaRPr lang="pt-BR" sz="2400" dirty="0" smtClean="0"/>
          </a:p>
          <a:p>
            <a:pPr>
              <a:buNone/>
            </a:pPr>
            <a:endParaRPr lang="en-US" sz="2400" dirty="0" smtClean="0">
              <a:hlinkClick r:id="rId2"/>
            </a:endParaRPr>
          </a:p>
          <a:p>
            <a:pPr>
              <a:buNone/>
            </a:pPr>
            <a:r>
              <a:rPr lang="en-US" sz="2400" dirty="0" smtClean="0">
                <a:hlinkClick r:id="rId2"/>
              </a:rPr>
              <a:t>https://youtu.be/q1Wi8pFlQl0</a:t>
            </a:r>
          </a:p>
          <a:p>
            <a:pPr>
              <a:buNone/>
            </a:pPr>
            <a:endParaRPr lang="en-US" sz="2400" dirty="0" smtClean="0">
              <a:hlinkClick r:id="rId2"/>
            </a:endParaRPr>
          </a:p>
          <a:p>
            <a:pPr>
              <a:buNone/>
            </a:pPr>
            <a:r>
              <a:rPr lang="en-US" sz="2400" dirty="0" smtClean="0">
                <a:hlinkClick r:id="rId2"/>
              </a:rPr>
              <a:t>https://youtu.be/1lxMkjTecNg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3" descr="Eficiência e democracia na era digital.pdf"/>
          <p:cNvPicPr>
            <a:picLocks noGrp="1" noChangeAspect="1"/>
          </p:cNvPicPr>
          <p:nvPr>
            <p:ph idx="1"/>
          </p:nvPr>
        </p:nvPicPr>
        <mc:AlternateContent xmlns:ma="http://schemas.microsoft.com/office/mac/drawingml/2008/main">
          <mc:Choice Requires="ma">
            <p:blipFill>
              <a:blip r:embed="rId2"/>
              <a:srcRect l="-78657" r="-78657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l="-78657" r="-78657"/>
              <a:stretch>
                <a:fillRect/>
              </a:stretch>
            </p:blipFill>
          </mc:Fallback>
        </mc:AlternateContent>
        <p:spPr>
          <a:xfrm>
            <a:off x="-1772356" y="274638"/>
            <a:ext cx="9502287" cy="631525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que????</a:t>
            </a:r>
            <a:endParaRPr lang="pt-BR" dirty="0"/>
          </a:p>
        </p:txBody>
      </p:sp>
      <p:pic>
        <p:nvPicPr>
          <p:cNvPr id="4" name="Content Placeholder 3" descr="Captura de Tela 2018-10-20 às 06.45.08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928" r="-3928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Devo usar sempre???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Devo usar sempre???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Só quando estritamente necessário!!!!</a:t>
            </a:r>
            <a:endParaRPr lang="pt-B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984807"/>
                </a:solidFill>
              </a:rPr>
              <a:t>INTELIGÊNCIA?!?!?</a:t>
            </a:r>
            <a:endParaRPr lang="pt-BR" dirty="0">
              <a:solidFill>
                <a:srgbClr val="984807"/>
              </a:solidFill>
            </a:endParaRPr>
          </a:p>
        </p:txBody>
      </p:sp>
      <p:pic>
        <p:nvPicPr>
          <p:cNvPr id="6" name="Picture 5" descr="Unknown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217" y="2219325"/>
            <a:ext cx="22733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Qual o contexto histórico para estudar IA? </a:t>
            </a:r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5059"/>
            <a:ext cx="8229600" cy="1143000"/>
          </a:xfrm>
        </p:spPr>
        <p:txBody>
          <a:bodyPr/>
          <a:lstStyle/>
          <a:p>
            <a:r>
              <a:rPr lang="pt-BR" dirty="0" smtClean="0"/>
              <a:t>O Que vem a ser Inteligência???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99931"/>
            <a:ext cx="8229600" cy="3170280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Perceba que a definição é bem ampla!</a:t>
            </a:r>
          </a:p>
          <a:p>
            <a:r>
              <a:rPr lang="pt-BR" dirty="0" smtClean="0"/>
              <a:t>E inteligência de máquina? </a:t>
            </a:r>
          </a:p>
          <a:p>
            <a:pPr lvl="1"/>
            <a:r>
              <a:rPr lang="pt-BR" dirty="0" smtClean="0"/>
              <a:t>Conhecer? Se dermos informações suficientes, talvez a máquina seja capaz de inferir</a:t>
            </a:r>
          </a:p>
          <a:p>
            <a:pPr lvl="1"/>
            <a:r>
              <a:rPr lang="pt-BR" dirty="0" smtClean="0"/>
              <a:t>Existem máquinas capazes de aprender? (Em alguns casos)</a:t>
            </a:r>
          </a:p>
          <a:p>
            <a:pPr lvl="1"/>
            <a:r>
              <a:rPr lang="pt-BR" dirty="0" smtClean="0"/>
              <a:t>Se adaptar a contextos? (Em geral, se os contextos estão previstos)</a:t>
            </a:r>
          </a:p>
          <a:p>
            <a:pPr lvl="1"/>
            <a:r>
              <a:rPr lang="pt-BR" dirty="0" smtClean="0"/>
              <a:t>As máquinas têm consciência? (Ainda não, o meta-aprendizado é limitado)</a:t>
            </a:r>
            <a:endParaRPr lang="pt-BR" dirty="0"/>
          </a:p>
        </p:txBody>
      </p:sp>
      <p:pic>
        <p:nvPicPr>
          <p:cNvPr id="4" name="Picture 3" descr="Captura de Tela 2018-09-27 às 08.39.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47" y="868143"/>
            <a:ext cx="6909971" cy="2826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984807"/>
                </a:solidFill>
              </a:rPr>
              <a:t>INTELIGÊNCIA </a:t>
            </a:r>
            <a:br>
              <a:rPr lang="pt-BR" dirty="0" smtClean="0">
                <a:solidFill>
                  <a:srgbClr val="984807"/>
                </a:solidFill>
              </a:rPr>
            </a:br>
            <a:r>
              <a:rPr lang="pt-BR" dirty="0" smtClean="0">
                <a:solidFill>
                  <a:srgbClr val="984807"/>
                </a:solidFill>
              </a:rPr>
              <a:t>ARTIFICIAL?!?!?</a:t>
            </a:r>
            <a:endParaRPr lang="pt-BR" dirty="0">
              <a:solidFill>
                <a:srgbClr val="984807"/>
              </a:solidFill>
            </a:endParaRPr>
          </a:p>
        </p:txBody>
      </p:sp>
      <p:pic>
        <p:nvPicPr>
          <p:cNvPr id="5" name="Picture 4" descr="Unknown-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30" y="1852667"/>
            <a:ext cx="3366083" cy="3916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699347"/>
            <a:ext cx="4124317" cy="3916308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rgbClr val="000090"/>
                </a:solidFill>
              </a:rPr>
              <a:t>Uma máquina seria capaz de executar tarefas que tipicamente somente humanos conseguem fazer??</a:t>
            </a:r>
            <a:endParaRPr lang="pt-BR" dirty="0">
              <a:solidFill>
                <a:srgbClr val="000090"/>
              </a:solidFill>
            </a:endParaRPr>
          </a:p>
        </p:txBody>
      </p:sp>
      <p:pic>
        <p:nvPicPr>
          <p:cNvPr id="5" name="Picture 4" descr="Unknown-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30" y="699346"/>
            <a:ext cx="3366083" cy="3916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699347"/>
            <a:ext cx="4124317" cy="3916308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rgbClr val="000090"/>
                </a:solidFill>
              </a:rPr>
              <a:t>Uma máquina seria capaz de executar tarefas que tipicamente somente humanos conseguem fazer??</a:t>
            </a:r>
            <a:endParaRPr lang="pt-BR" dirty="0">
              <a:solidFill>
                <a:srgbClr val="000090"/>
              </a:solidFill>
            </a:endParaRPr>
          </a:p>
        </p:txBody>
      </p:sp>
      <p:pic>
        <p:nvPicPr>
          <p:cNvPr id="5" name="Picture 4" descr="Unknown-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30" y="699346"/>
            <a:ext cx="3366083" cy="39163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6107" y="521348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https://www.youtube.com/watch?v=j4UZh2FjEQw</a:t>
            </a:r>
            <a:endParaRPr lang="en-US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846700" y="2657500"/>
            <a:ext cx="7648013" cy="39163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all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MAS ISSO SIGNIFICA QUE</a:t>
            </a:r>
            <a:r>
              <a:rPr kumimoji="0" lang="pt-BR" sz="4000" b="1" i="0" u="none" strike="noStrike" kern="1200" cap="all" spc="0" normalizeH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OS ROBÔS SÃO INTELIGENTES?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4000" b="1" cap="all" baseline="0" dirty="0" smtClean="0">
              <a:solidFill>
                <a:srgbClr val="000090"/>
              </a:solidFill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4000" b="1" cap="all" dirty="0" smtClean="0">
                <a:solidFill>
                  <a:srgbClr val="000090"/>
                </a:solidFill>
                <a:latin typeface="+mj-lt"/>
                <a:ea typeface="+mj-ea"/>
                <a:cs typeface="+mj-cs"/>
                <a:hlinkClick r:id="rId2"/>
              </a:rPr>
              <a:t>https://www.youtube.com/watch?v=fmVWLr0X1Sk</a:t>
            </a:r>
            <a:endParaRPr lang="en-US" sz="4000" b="1" cap="all" dirty="0" smtClean="0">
              <a:solidFill>
                <a:srgbClr val="000090"/>
              </a:solidFill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kumimoji="0" lang="pt-BR" sz="4000" b="1" i="0" u="none" strike="noStrike" kern="1200" cap="all" spc="0" normalizeH="0" baseline="0" noProof="0" dirty="0" smtClean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Quem começou com esta conversa de Inteligência Artificial?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40" y="1636833"/>
            <a:ext cx="3907950" cy="5257800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pt-BR" b="1" dirty="0" smtClean="0"/>
              <a:t>Alan Turing (1912-1954)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Considerado o “pai da computação”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desenvolveu o Teste de Turing</a:t>
            </a:r>
          </a:p>
          <a:p>
            <a:pPr algn="just"/>
            <a:endParaRPr lang="pt-BR" dirty="0" smtClean="0"/>
          </a:p>
          <a:p>
            <a:pPr lvl="1" algn="just"/>
            <a:r>
              <a:rPr lang="pt-BR" dirty="0" smtClean="0"/>
              <a:t>O objetivo era verificar se o computador é capaz de imitar e pensar como o cérebro humano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O teste consistia em pedir a uma pessoa que mandasse uma série de perguntas para o computador e, depois de analisar as respostas dadas por ele, tentar diferenciar se a resposta dada pelo sistema foi elaborada pelo ser humano ou pela máquina.</a:t>
            </a:r>
          </a:p>
          <a:p>
            <a:pPr lvl="1" algn="just"/>
            <a:endParaRPr lang="pt-BR" dirty="0" smtClean="0"/>
          </a:p>
          <a:p>
            <a:pPr algn="just"/>
            <a:r>
              <a:rPr lang="pt-BR" dirty="0" smtClean="0"/>
              <a:t>Primeira proposta de teste para saber se uma máquina poderia mimetizar o ser humano</a:t>
            </a:r>
            <a:endParaRPr lang="pt-BR" dirty="0"/>
          </a:p>
        </p:txBody>
      </p:sp>
      <p:pic>
        <p:nvPicPr>
          <p:cNvPr id="4" name="Picture 3" descr="DgYtyvTWkAAFUh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022" y="1697889"/>
            <a:ext cx="4565579" cy="2282790"/>
          </a:xfrm>
          <a:prstGeom prst="rect">
            <a:avLst/>
          </a:prstGeom>
        </p:spPr>
      </p:pic>
      <p:pic>
        <p:nvPicPr>
          <p:cNvPr id="5" name="Picture 4" descr="Turing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336" y="4102893"/>
            <a:ext cx="4422933" cy="2486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Inteligência Artificial </a:t>
            </a:r>
            <a:r>
              <a:rPr lang="pt-BR" i="1" dirty="0" smtClean="0"/>
              <a:t>versus</a:t>
            </a:r>
            <a:r>
              <a:rPr lang="pt-BR" dirty="0" smtClean="0"/>
              <a:t> Inteligência Computacional</a:t>
            </a: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I.A.</a:t>
            </a:r>
            <a:endParaRPr lang="pt-BR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/>
              <a:t>Criar sistemas que imitam o comportamento do ser humano</a:t>
            </a:r>
          </a:p>
          <a:p>
            <a:r>
              <a:rPr lang="pt-BR" dirty="0" smtClean="0"/>
              <a:t>Abordagem TOP-DOWN</a:t>
            </a:r>
          </a:p>
          <a:p>
            <a:r>
              <a:rPr lang="pt-BR" dirty="0" smtClean="0"/>
              <a:t>Regras programadas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 smtClean="0"/>
              <a:t>I.C.</a:t>
            </a:r>
            <a:endParaRPr lang="pt-BR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 smtClean="0"/>
              <a:t>Composto por agentes simples que interagem e emerge um comportamento específico</a:t>
            </a:r>
          </a:p>
          <a:p>
            <a:r>
              <a:rPr lang="pt-BR" dirty="0" smtClean="0"/>
              <a:t>Abordagem BOTTOM-UP</a:t>
            </a:r>
          </a:p>
          <a:p>
            <a:endParaRPr lang="pt-BR" dirty="0"/>
          </a:p>
        </p:txBody>
      </p:sp>
      <p:pic>
        <p:nvPicPr>
          <p:cNvPr id="12" name="Picture 11" descr="Unknown-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31" y="4487863"/>
            <a:ext cx="1638300" cy="1638300"/>
          </a:xfrm>
          <a:prstGeom prst="rect">
            <a:avLst/>
          </a:prstGeom>
        </p:spPr>
      </p:pic>
      <p:pic>
        <p:nvPicPr>
          <p:cNvPr id="13" name="Picture 12" descr="images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159" y="4487863"/>
            <a:ext cx="2545569" cy="168782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Inteligência Computacional – O que é?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482" y="1600200"/>
            <a:ext cx="7221318" cy="4525963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É considerado um sinônimo de </a:t>
            </a:r>
            <a:r>
              <a:rPr lang="pt-BR" i="1" dirty="0" err="1" smtClean="0"/>
              <a:t>Soft</a:t>
            </a:r>
            <a:r>
              <a:rPr lang="pt-BR" i="1" dirty="0" smtClean="0"/>
              <a:t> computing </a:t>
            </a:r>
            <a:r>
              <a:rPr lang="pt-BR" dirty="0" smtClean="0"/>
              <a:t>(</a:t>
            </a:r>
            <a:r>
              <a:rPr lang="pt-BR" dirty="0" err="1" smtClean="0"/>
              <a:t>Bezdek</a:t>
            </a:r>
            <a:r>
              <a:rPr lang="pt-BR" dirty="0" smtClean="0"/>
              <a:t>, 1994)</a:t>
            </a:r>
          </a:p>
          <a:p>
            <a:r>
              <a:rPr lang="pt-BR" dirty="0" smtClean="0"/>
              <a:t>Não existe um consenso na sua definição</a:t>
            </a:r>
          </a:p>
          <a:p>
            <a:r>
              <a:rPr lang="pt-BR" dirty="0" smtClean="0"/>
              <a:t>Está relacionada com técnicas, métodos e sistemas que implicam em retenção de memória, aprendizado e capacidade de adaptação</a:t>
            </a:r>
          </a:p>
          <a:p>
            <a:r>
              <a:rPr lang="pt-BR" b="1" dirty="0" smtClean="0"/>
              <a:t>A “inteligência” emerge de processos interativos e iterativos </a:t>
            </a:r>
          </a:p>
          <a:p>
            <a:endParaRPr lang="pt-BR" dirty="0"/>
          </a:p>
        </p:txBody>
      </p:sp>
      <p:pic>
        <p:nvPicPr>
          <p:cNvPr id="4" name="Picture 3" descr="Wikipedia-Logo-png-download-new-768x6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5" y="1710100"/>
            <a:ext cx="1200627" cy="10801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Quais os paradigmas de Inteligência Computacional??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808" y="1600200"/>
            <a:ext cx="6754352" cy="5057060"/>
          </a:xfrm>
        </p:spPr>
        <p:txBody>
          <a:bodyPr>
            <a:normAutofit/>
          </a:bodyPr>
          <a:lstStyle/>
          <a:p>
            <a:r>
              <a:rPr lang="pt-BR" dirty="0" err="1" smtClean="0"/>
              <a:t>Neurocomputação</a:t>
            </a:r>
            <a:r>
              <a:rPr lang="pt-BR" dirty="0" smtClean="0"/>
              <a:t> (Redes neurais artificiais e afins)</a:t>
            </a:r>
          </a:p>
          <a:p>
            <a:r>
              <a:rPr lang="pt-BR" dirty="0" smtClean="0"/>
              <a:t>Computação evolucionária e inteligência de enxames</a:t>
            </a:r>
          </a:p>
          <a:p>
            <a:r>
              <a:rPr lang="pt-BR" dirty="0" smtClean="0"/>
              <a:t>Lógica nebulosa (</a:t>
            </a:r>
            <a:r>
              <a:rPr lang="pt-BR" dirty="0" err="1" smtClean="0"/>
              <a:t>Fuzzy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Existem outras classificações, mas estas são as linhas que são adotadas pela    IEEE </a:t>
            </a:r>
            <a:r>
              <a:rPr lang="pt-BR" dirty="0" err="1" smtClean="0"/>
              <a:t>Computational</a:t>
            </a:r>
            <a:r>
              <a:rPr lang="pt-BR" dirty="0" smtClean="0"/>
              <a:t> </a:t>
            </a:r>
            <a:r>
              <a:rPr lang="pt-BR" dirty="0" err="1" smtClean="0"/>
              <a:t>Intelligence</a:t>
            </a:r>
            <a:r>
              <a:rPr lang="pt-BR" dirty="0" smtClean="0"/>
              <a:t> </a:t>
            </a:r>
            <a:r>
              <a:rPr lang="pt-BR" dirty="0" err="1" smtClean="0"/>
              <a:t>Society</a:t>
            </a:r>
            <a:endParaRPr lang="pt-BR" dirty="0"/>
          </a:p>
        </p:txBody>
      </p:sp>
      <p:pic>
        <p:nvPicPr>
          <p:cNvPr id="4" name="Picture 3" descr="Unknown-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52" y="5228069"/>
            <a:ext cx="1718094" cy="728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Quais os erros mais </a:t>
            </a:r>
            <a:r>
              <a:rPr lang="pt-BR" dirty="0" err="1" smtClean="0"/>
              <a:t>frequentes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Usar caixas pretas sem saber o que está usando</a:t>
            </a:r>
          </a:p>
          <a:p>
            <a:pPr lvl="1"/>
            <a:r>
              <a:rPr lang="pt-BR" dirty="0" smtClean="0"/>
              <a:t>Metáfora: comprar uma antena qualquer numa loja e depois aplicar de qualquer forma para transmissão! Conclusão dos trabalhos – a antena não é adequada!</a:t>
            </a:r>
          </a:p>
          <a:p>
            <a:r>
              <a:rPr lang="pt-BR" dirty="0" smtClean="0"/>
              <a:t>Escolha errada da técnica</a:t>
            </a:r>
          </a:p>
          <a:p>
            <a:pPr lvl="1"/>
            <a:r>
              <a:rPr lang="pt-BR" dirty="0" smtClean="0"/>
              <a:t>As pessoas normalmente usam as técnicas que conhecem e não as mais adequadas</a:t>
            </a:r>
          </a:p>
          <a:p>
            <a:r>
              <a:rPr lang="pt-BR" dirty="0" smtClean="0"/>
              <a:t>Modelagem inadequada do problema</a:t>
            </a:r>
          </a:p>
          <a:p>
            <a:pPr lvl="1"/>
            <a:r>
              <a:rPr lang="pt-BR" dirty="0" smtClean="0"/>
              <a:t>Ponto crítico!</a:t>
            </a:r>
          </a:p>
          <a:p>
            <a:r>
              <a:rPr lang="pt-BR" dirty="0" smtClean="0"/>
              <a:t>Especificação incorreta das restrições do problema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 descr="Captura de Tela 2019-06-12 às 07.18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274638"/>
            <a:ext cx="1790700" cy="241300"/>
          </a:xfrm>
          <a:prstGeom prst="rect">
            <a:avLst/>
          </a:prstGeom>
        </p:spPr>
      </p:pic>
      <p:pic>
        <p:nvPicPr>
          <p:cNvPr id="6" name="Picture 5" descr="Captura de Tela 2019-06-25 às 12.21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0"/>
            <a:ext cx="8118475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Tipos de problemas computacionais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Classificação</a:t>
            </a:r>
          </a:p>
          <a:p>
            <a:r>
              <a:rPr lang="pt-BR" dirty="0" smtClean="0"/>
              <a:t>Regressão</a:t>
            </a:r>
          </a:p>
          <a:p>
            <a:r>
              <a:rPr lang="pt-BR" dirty="0" smtClean="0"/>
              <a:t>Previsão</a:t>
            </a:r>
          </a:p>
          <a:p>
            <a:r>
              <a:rPr lang="pt-BR" dirty="0" smtClean="0"/>
              <a:t>Otimização</a:t>
            </a:r>
          </a:p>
          <a:p>
            <a:r>
              <a:rPr lang="pt-BR" dirty="0" err="1" smtClean="0"/>
              <a:t>Clusterização</a:t>
            </a:r>
            <a:endParaRPr lang="pt-B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Problemas de classificação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2" y="1123685"/>
            <a:ext cx="4622800" cy="4525963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pt-BR" sz="2000" dirty="0" smtClean="0"/>
              <a:t>Classificação é o problema de identificar a qual de um conjunto de categorias uma nova observação pertence.</a:t>
            </a:r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5" name="Rectangle 4"/>
          <p:cNvSpPr/>
          <p:nvPr/>
        </p:nvSpPr>
        <p:spPr>
          <a:xfrm>
            <a:off x="457200" y="2991559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</a:rPr>
              <a:t>Um algoritmo que implementa a classificação, especialmente em uma implementação concreta, é conhecido como um classificador. </a:t>
            </a:r>
          </a:p>
        </p:txBody>
      </p:sp>
      <p:pic>
        <p:nvPicPr>
          <p:cNvPr id="6" name="Picture 5" descr="inputs-outpu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4106510"/>
            <a:ext cx="88900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1847"/>
            <a:ext cx="4453467" cy="3913189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pt-BR" dirty="0" smtClean="0"/>
              <a:t> </a:t>
            </a:r>
          </a:p>
          <a:p>
            <a:r>
              <a:rPr lang="pt-BR" dirty="0" smtClean="0"/>
              <a:t>Esta identificação é realizada com base em um conjunto de dados de treinamento contendo observações de membros da categoria – chamados de protótipos ou instâncias de aprendizado. </a:t>
            </a:r>
          </a:p>
          <a:p>
            <a:r>
              <a:rPr lang="pt-BR" dirty="0" smtClean="0"/>
              <a:t>Neste caso, dizemos que a classificação é considerada uma instância de aprendizado supervisionado.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Problemas de classificação</a:t>
            </a:r>
            <a:endParaRPr lang="pt-BR" dirty="0"/>
          </a:p>
        </p:txBody>
      </p:sp>
      <p:pic>
        <p:nvPicPr>
          <p:cNvPr id="5" name="Picture 4" descr="0*20-7V7NHXko2miz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838" y="1938866"/>
            <a:ext cx="3770962" cy="373979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32776" y="4775384"/>
            <a:ext cx="4453467" cy="202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Existem também procedimentos não supervisionados (</a:t>
            </a:r>
            <a:r>
              <a:rPr kumimoji="0" lang="pt-B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clustering</a:t>
            </a: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e envolve o agrupamento de dados em categorias com base em alguma medida de similaridade ou distância inerente (mais à frente).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3" descr="JC_09062019_838f4dde5b2144c6540e1400b79d37d10906201924 cópia.jpg"/>
          <p:cNvPicPr>
            <a:picLocks noGrp="1" noChangeAspect="1"/>
          </p:cNvPicPr>
          <p:nvPr>
            <p:ph idx="1"/>
          </p:nvPr>
        </p:nvPicPr>
        <p:blipFill>
          <a:blip r:embed="rId2"/>
          <a:srcRect l="-95030" r="-95030"/>
          <a:stretch>
            <a:fillRect/>
          </a:stretch>
        </p:blipFill>
        <p:spPr>
          <a:xfrm>
            <a:off x="-4491095" y="35810"/>
            <a:ext cx="13976428" cy="7749842"/>
          </a:xfrm>
        </p:spPr>
      </p:pic>
      <p:pic>
        <p:nvPicPr>
          <p:cNvPr id="5" name="Picture 4" descr="Captura de Tela 2019-06-12 às 07.18.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274638"/>
            <a:ext cx="17907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a de Tela 2019-03-05 às 12.31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709"/>
            <a:ext cx="9144000" cy="5407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679" y="647183"/>
            <a:ext cx="128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Empregos...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54547" y="1313646"/>
            <a:ext cx="8828468" cy="4594439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Texto 5"/>
          <p:cNvSpPr txBox="1">
            <a:spLocks/>
          </p:cNvSpPr>
          <p:nvPr/>
        </p:nvSpPr>
        <p:spPr>
          <a:xfrm>
            <a:off x="2175083" y="1465279"/>
            <a:ext cx="4570532" cy="1760480"/>
          </a:xfrm>
          <a:prstGeom prst="rect">
            <a:avLst/>
          </a:prstGeom>
          <a:ln w="12700" cap="flat">
            <a:noFill/>
            <a:miter lim="400000"/>
          </a:ln>
          <a:sp3d/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65% das crianças que estão começando a escola devem trabalhar em empregos que ainda não existem. (WEF, 2016)</a:t>
            </a:r>
          </a:p>
        </p:txBody>
      </p:sp>
      <p:sp>
        <p:nvSpPr>
          <p:cNvPr id="5" name="Espaço Reservado para Texto 5"/>
          <p:cNvSpPr txBox="1">
            <a:spLocks/>
          </p:cNvSpPr>
          <p:nvPr/>
        </p:nvSpPr>
        <p:spPr>
          <a:xfrm>
            <a:off x="154548" y="3454798"/>
            <a:ext cx="4770230" cy="2092879"/>
          </a:xfrm>
          <a:prstGeom prst="rect">
            <a:avLst/>
          </a:prstGeom>
          <a:ln w="12700" cap="flat">
            <a:noFill/>
            <a:miter lim="400000"/>
          </a:ln>
          <a:sp3d/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rgbClr val="FF6600"/>
                </a:solidFill>
              </a:rPr>
              <a:t>A expansão do fluxo de dados internacionais cresceu 45 vezes entre 2005 e 2015 e crescerá mais 9 vezes nos próximos 5 anos. (</a:t>
            </a:r>
            <a:r>
              <a:rPr lang="pt-BR" sz="2400" b="1" dirty="0" err="1">
                <a:solidFill>
                  <a:srgbClr val="FF6600"/>
                </a:solidFill>
              </a:rPr>
              <a:t>McKinsey</a:t>
            </a:r>
            <a:r>
              <a:rPr lang="pt-BR" sz="2400" b="1" dirty="0">
                <a:solidFill>
                  <a:srgbClr val="FF6600"/>
                </a:solidFill>
              </a:rPr>
              <a:t>, 2016)</a:t>
            </a:r>
          </a:p>
        </p:txBody>
      </p:sp>
      <p:sp>
        <p:nvSpPr>
          <p:cNvPr id="6" name="Espaço Reservado para Texto 5"/>
          <p:cNvSpPr txBox="1">
            <a:spLocks/>
          </p:cNvSpPr>
          <p:nvPr/>
        </p:nvSpPr>
        <p:spPr>
          <a:xfrm>
            <a:off x="4996937" y="3512848"/>
            <a:ext cx="4147063" cy="1760480"/>
          </a:xfrm>
          <a:prstGeom prst="rect">
            <a:avLst/>
          </a:prstGeom>
          <a:ln w="12700" cap="flat">
            <a:noFill/>
            <a:miter lim="400000"/>
          </a:ln>
          <a:sp3d/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O número de objetos conectados passará de 1 bilhão em 2016 para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</a:rPr>
              <a:t> 50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bilhões em 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</a:rPr>
              <a:t>2020 (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McKinsey Company, 2017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pt-B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Espaço Reservado para Texto 5"/>
          <p:cNvSpPr txBox="1">
            <a:spLocks/>
          </p:cNvSpPr>
          <p:nvPr/>
        </p:nvSpPr>
        <p:spPr>
          <a:xfrm>
            <a:off x="271797" y="5450506"/>
            <a:ext cx="7272122" cy="1428081"/>
          </a:xfrm>
          <a:prstGeom prst="rect">
            <a:avLst/>
          </a:prstGeom>
          <a:ln w="12700" cap="flat">
            <a:noFill/>
            <a:miter lim="400000"/>
          </a:ln>
          <a:sp3d/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pt-BR" sz="2400" b="1" dirty="0" smtClean="0">
                <a:solidFill>
                  <a:srgbClr val="7030A0"/>
                </a:solidFill>
              </a:rPr>
              <a:t>“As mudanças são tão profundas que, do ponto de vista da história da humanidade, nunca houve um momento de maior promessa ou perigo potencial” (WEF, 2016)</a:t>
            </a:r>
            <a:endParaRPr lang="pt-BR" sz="2400" b="1" dirty="0">
              <a:solidFill>
                <a:srgbClr val="7030A0"/>
              </a:solidFill>
            </a:endParaRPr>
          </a:p>
        </p:txBody>
      </p:sp>
      <p:pic>
        <p:nvPicPr>
          <p:cNvPr id="8" name="Picture 7" descr="gera_foto.php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93" y="1608950"/>
            <a:ext cx="1953917" cy="1912978"/>
          </a:xfrm>
          <a:prstGeom prst="rect">
            <a:avLst/>
          </a:prstGeom>
        </p:spPr>
      </p:pic>
      <p:pic>
        <p:nvPicPr>
          <p:cNvPr id="9" name="Picture 8" descr="Unknow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1" y="1485015"/>
            <a:ext cx="1370013" cy="2042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797" y="359541"/>
            <a:ext cx="6568463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buFontTx/>
              <a:buChar char="•"/>
            </a:pPr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</a:rPr>
              <a:t>MUNDO EM UM PROCESSO DE MUDANÇA </a:t>
            </a:r>
          </a:p>
          <a:p>
            <a:pPr>
              <a:buFontTx/>
              <a:buChar char="•"/>
            </a:pPr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</a:rPr>
              <a:t>NUNCA EXPERIMENTADO...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22782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Transformações </a:t>
            </a:r>
            <a:r>
              <a:rPr lang="pt-BR" dirty="0"/>
              <a:t>aceleradas </a:t>
            </a:r>
            <a:r>
              <a:rPr lang="pt-BR" dirty="0" smtClean="0"/>
              <a:t>e desafios no presente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428" b="10916"/>
          <a:stretch/>
        </p:blipFill>
        <p:spPr>
          <a:xfrm>
            <a:off x="154547" y="1860829"/>
            <a:ext cx="5715000" cy="4302177"/>
          </a:xfrm>
          <a:prstGeom prst="rect">
            <a:avLst/>
          </a:prstGeom>
        </p:spPr>
      </p:pic>
      <p:sp>
        <p:nvSpPr>
          <p:cNvPr id="6" name="Espaço Reservado para Texto 5"/>
          <p:cNvSpPr txBox="1">
            <a:spLocks noGrp="1"/>
          </p:cNvSpPr>
          <p:nvPr>
            <p:ph type="body" idx="1"/>
          </p:nvPr>
        </p:nvSpPr>
        <p:spPr>
          <a:xfrm>
            <a:off x="6109002" y="1517185"/>
            <a:ext cx="2694812" cy="4893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00000"/>
              </a:lnSpc>
              <a:spcBef>
                <a:spcPts val="0"/>
              </a:spcBef>
              <a:buSzTx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A quarta revolução industrial está transformando 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intensamente a economia, a sociedade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e os modelos 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produção e de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negócios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hangingPunct="0">
              <a:lnSpc>
                <a:spcPct val="100000"/>
              </a:lnSpc>
              <a:spcBef>
                <a:spcPts val="0"/>
              </a:spcBef>
              <a:buSzTx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Crescimento das desigualdades como desafio.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6985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380611" y="313830"/>
            <a:ext cx="6450234" cy="948521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 integração das novas tecnologias</a:t>
            </a:r>
            <a:endParaRPr lang="pt-BR" dirty="0"/>
          </a:p>
        </p:txBody>
      </p:sp>
      <p:pic>
        <p:nvPicPr>
          <p:cNvPr id="5" name="Picture 14" descr="http://energyinstalls.co.uk/wp-content/uploads/2015/06/renewable_energ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787" y="4067218"/>
            <a:ext cx="2787791" cy="2520000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Texto 5"/>
          <p:cNvSpPr txBox="1">
            <a:spLocks noGrp="1"/>
          </p:cNvSpPr>
          <p:nvPr>
            <p:ph type="body" idx="1"/>
          </p:nvPr>
        </p:nvSpPr>
        <p:spPr>
          <a:xfrm>
            <a:off x="116826" y="3330750"/>
            <a:ext cx="2900918" cy="7078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 algn="ctr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Big Data </a:t>
            </a:r>
            <a:r>
              <a:rPr lang="pt-BR" sz="2000" b="1" dirty="0" err="1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and</a:t>
            </a: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pt-BR" sz="2000" b="1" dirty="0" err="1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Cloud</a:t>
            </a: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 Computing</a:t>
            </a:r>
            <a:endParaRPr lang="pt-BR" sz="20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Espaço Reservado para Texto 5"/>
          <p:cNvSpPr txBox="1">
            <a:spLocks/>
          </p:cNvSpPr>
          <p:nvPr/>
        </p:nvSpPr>
        <p:spPr>
          <a:xfrm>
            <a:off x="154547" y="6334782"/>
            <a:ext cx="2813031" cy="4001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sp3d/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0">
              <a:lnSpc>
                <a:spcPct val="100000"/>
              </a:lnSpc>
              <a:spcBef>
                <a:spcPts val="0"/>
              </a:spcBef>
              <a:buSzTx/>
              <a:buFont typeface="Arial"/>
              <a:buNone/>
            </a:pP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Energias renováveis</a:t>
            </a:r>
            <a:endParaRPr lang="pt-BR" sz="20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Espaço Reservado para Texto 5"/>
          <p:cNvSpPr txBox="1">
            <a:spLocks/>
          </p:cNvSpPr>
          <p:nvPr/>
        </p:nvSpPr>
        <p:spPr>
          <a:xfrm>
            <a:off x="3116865" y="3310428"/>
            <a:ext cx="3057994" cy="4001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sp3d/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0">
              <a:lnSpc>
                <a:spcPct val="100000"/>
              </a:lnSpc>
              <a:spcBef>
                <a:spcPts val="0"/>
              </a:spcBef>
              <a:buSzTx/>
              <a:buFont typeface="Arial"/>
              <a:buNone/>
            </a:pP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Realidade aumentada</a:t>
            </a:r>
            <a:endParaRPr lang="pt-BR" sz="20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Espaço Reservado para Texto 5"/>
          <p:cNvSpPr txBox="1">
            <a:spLocks/>
          </p:cNvSpPr>
          <p:nvPr/>
        </p:nvSpPr>
        <p:spPr>
          <a:xfrm>
            <a:off x="3116865" y="6334782"/>
            <a:ext cx="3057994" cy="4001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sp3d/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0">
              <a:lnSpc>
                <a:spcPct val="100000"/>
              </a:lnSpc>
              <a:spcBef>
                <a:spcPts val="0"/>
              </a:spcBef>
              <a:buSzTx/>
              <a:buFont typeface="Arial"/>
              <a:buNone/>
            </a:pP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Manufatura aditiva</a:t>
            </a:r>
            <a:endParaRPr lang="pt-BR" sz="20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2" name="Picture 8" descr="https://www.aem.org/getmedia/d4bb2dad-17f5-4e10-980a-24bf430d8c1c/How-Artificial-Intelligence-Could-Revolutionize-Construction.aspx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28793"/>
          <a:stretch/>
        </p:blipFill>
        <p:spPr bwMode="auto">
          <a:xfrm>
            <a:off x="6606765" y="1321394"/>
            <a:ext cx="2281781" cy="2136305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Texto 5"/>
          <p:cNvSpPr txBox="1">
            <a:spLocks/>
          </p:cNvSpPr>
          <p:nvPr/>
        </p:nvSpPr>
        <p:spPr>
          <a:xfrm>
            <a:off x="6351168" y="3306064"/>
            <a:ext cx="2734592" cy="4001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sp3d/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0">
              <a:lnSpc>
                <a:spcPct val="100000"/>
              </a:lnSpc>
              <a:spcBef>
                <a:spcPts val="0"/>
              </a:spcBef>
              <a:buSzTx/>
              <a:buFont typeface="Arial"/>
              <a:buNone/>
            </a:pP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Inteligência artificial</a:t>
            </a:r>
            <a:endParaRPr lang="pt-BR" sz="20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Espaço Reservado para Texto 5"/>
          <p:cNvSpPr txBox="1">
            <a:spLocks/>
          </p:cNvSpPr>
          <p:nvPr/>
        </p:nvSpPr>
        <p:spPr>
          <a:xfrm>
            <a:off x="6351168" y="6286490"/>
            <a:ext cx="2734592" cy="4001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sp3d/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569D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0">
              <a:lnSpc>
                <a:spcPct val="100000"/>
              </a:lnSpc>
              <a:spcBef>
                <a:spcPts val="0"/>
              </a:spcBef>
              <a:buSzTx/>
              <a:buFont typeface="Arial"/>
              <a:buNone/>
            </a:pP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Calibri"/>
              </a:rPr>
              <a:t>Redes de sensores</a:t>
            </a:r>
            <a:endParaRPr lang="pt-BR" sz="20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Picture 14" descr="indutria-40-28112017-530x31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628" y="1268471"/>
            <a:ext cx="2620262" cy="2076435"/>
          </a:xfrm>
          <a:prstGeom prst="rect">
            <a:avLst/>
          </a:prstGeom>
        </p:spPr>
      </p:pic>
      <p:pic>
        <p:nvPicPr>
          <p:cNvPr id="16" name="Picture 15" descr="images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825" y="4124546"/>
            <a:ext cx="2540714" cy="2150297"/>
          </a:xfrm>
          <a:prstGeom prst="rect">
            <a:avLst/>
          </a:prstGeom>
        </p:spPr>
      </p:pic>
      <p:pic>
        <p:nvPicPr>
          <p:cNvPr id="17" name="Picture 16" descr="Captura de Tela 2018-05-28 às 14.19.5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4" y="1372121"/>
            <a:ext cx="3084946" cy="2048781"/>
          </a:xfrm>
          <a:prstGeom prst="rect">
            <a:avLst/>
          </a:prstGeom>
        </p:spPr>
      </p:pic>
      <p:pic>
        <p:nvPicPr>
          <p:cNvPr id="18" name="Picture 17" descr="uprint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637" y="4061672"/>
            <a:ext cx="2359071" cy="231848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12205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  <p:bldP spid="9" grpId="0" animBg="1"/>
      <p:bldP spid="11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4547" y="1434072"/>
            <a:ext cx="8828468" cy="4664722"/>
          </a:xfrm>
        </p:spPr>
        <p:txBody>
          <a:bodyPr>
            <a:normAutofit/>
          </a:bodyPr>
          <a:lstStyle/>
          <a:p>
            <a:r>
              <a:rPr lang="en-US" dirty="0" err="1" smtClean="0"/>
              <a:t>Objetivos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Integração</a:t>
            </a:r>
            <a:r>
              <a:rPr lang="en-US" dirty="0" smtClean="0"/>
              <a:t> de </a:t>
            </a:r>
            <a:r>
              <a:rPr lang="en-US" dirty="0" err="1" smtClean="0"/>
              <a:t>cadeias</a:t>
            </a:r>
            <a:r>
              <a:rPr lang="en-US" dirty="0" smtClean="0"/>
              <a:t> de valor</a:t>
            </a:r>
          </a:p>
          <a:p>
            <a:pPr lvl="1"/>
            <a:r>
              <a:rPr lang="en-US" dirty="0" err="1" smtClean="0"/>
              <a:t>Customização</a:t>
            </a:r>
            <a:r>
              <a:rPr lang="en-US" dirty="0" smtClean="0"/>
              <a:t> do </a:t>
            </a:r>
            <a:r>
              <a:rPr lang="en-US" dirty="0" err="1" smtClean="0"/>
              <a:t>produto</a:t>
            </a:r>
            <a:r>
              <a:rPr lang="en-US" dirty="0" smtClean="0"/>
              <a:t> </a:t>
            </a:r>
            <a:r>
              <a:rPr lang="en-US" dirty="0" err="1" smtClean="0"/>
              <a:t>ofertado</a:t>
            </a:r>
            <a:endParaRPr lang="en-US" dirty="0" smtClean="0"/>
          </a:p>
          <a:p>
            <a:pPr lvl="1"/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serviços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consumidor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Gestão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tempo real de </a:t>
            </a:r>
            <a:r>
              <a:rPr lang="en-US" dirty="0" err="1" smtClean="0"/>
              <a:t>sistema</a:t>
            </a:r>
            <a:endParaRPr lang="en-US" dirty="0" smtClean="0"/>
          </a:p>
          <a:p>
            <a:pPr lvl="1"/>
            <a:r>
              <a:rPr lang="en-US" dirty="0" err="1" smtClean="0"/>
              <a:t>Análise</a:t>
            </a:r>
            <a:r>
              <a:rPr lang="en-US" dirty="0" smtClean="0"/>
              <a:t> de </a:t>
            </a:r>
            <a:r>
              <a:rPr lang="en-US" dirty="0" err="1" smtClean="0"/>
              <a:t>desempenho</a:t>
            </a:r>
            <a:r>
              <a:rPr lang="en-US" dirty="0" smtClean="0"/>
              <a:t> de </a:t>
            </a:r>
            <a:r>
              <a:rPr lang="en-US" dirty="0" err="1" smtClean="0"/>
              <a:t>serviços</a:t>
            </a:r>
            <a:r>
              <a:rPr lang="en-US" dirty="0" smtClean="0"/>
              <a:t> </a:t>
            </a:r>
            <a:r>
              <a:rPr lang="en-US" dirty="0" err="1" smtClean="0"/>
              <a:t>ofertados</a:t>
            </a: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Digitalização da Indústria e do mercado</a:t>
            </a:r>
            <a:endParaRPr lang="pt-B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</TotalTime>
  <Words>977</Words>
  <Application>Microsoft Macintosh PowerPoint</Application>
  <PresentationFormat>On-screen Show (4:3)</PresentationFormat>
  <Paragraphs>118</Paragraphs>
  <Slides>32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Fundamentos de inteligência artificial</vt:lpstr>
      <vt:lpstr>Qual o contexto histórico para estudar IA? </vt:lpstr>
      <vt:lpstr>Slide 3</vt:lpstr>
      <vt:lpstr>Slide 4</vt:lpstr>
      <vt:lpstr>Slide 5</vt:lpstr>
      <vt:lpstr>Slide 6</vt:lpstr>
      <vt:lpstr>Transformações aceleradas e desafios no presente</vt:lpstr>
      <vt:lpstr>A integração das novas tecnologias</vt:lpstr>
      <vt:lpstr>Digitalização da Indústria e do mercado</vt:lpstr>
      <vt:lpstr>Transformação digital em plena discussão</vt:lpstr>
      <vt:lpstr>Pernambuco se prepara para a nova revolução tecnológica que se avizinha</vt:lpstr>
      <vt:lpstr>Slide 12</vt:lpstr>
      <vt:lpstr>Integração dos Habitats de Inovação Parques tecnológicos: TIC e Manufatura Avançada</vt:lpstr>
      <vt:lpstr>Por que vamos discutir o uso de IA????</vt:lpstr>
      <vt:lpstr>Slide 15</vt:lpstr>
      <vt:lpstr>Por que????</vt:lpstr>
      <vt:lpstr>Devo usar sempre???</vt:lpstr>
      <vt:lpstr>Devo usar sempre???</vt:lpstr>
      <vt:lpstr>INTELIGÊNCIA?!?!?</vt:lpstr>
      <vt:lpstr>O Que vem a ser Inteligência???</vt:lpstr>
      <vt:lpstr>INTELIGÊNCIA  ARTIFICIAL?!?!?</vt:lpstr>
      <vt:lpstr>Uma máquina seria capaz de executar tarefas que tipicamente somente humanos conseguem fazer??</vt:lpstr>
      <vt:lpstr>Uma máquina seria capaz de executar tarefas que tipicamente somente humanos conseguem fazer??</vt:lpstr>
      <vt:lpstr>Slide 24</vt:lpstr>
      <vt:lpstr>Quem começou com esta conversa de Inteligência Artificial?</vt:lpstr>
      <vt:lpstr>Inteligência Artificial versus Inteligência Computacional</vt:lpstr>
      <vt:lpstr>Inteligência Computacional – O que é?</vt:lpstr>
      <vt:lpstr>Quais os paradigmas de Inteligência Computacional??</vt:lpstr>
      <vt:lpstr>Quais os erros mais frequentes?</vt:lpstr>
      <vt:lpstr>Tipos de problemas computacionais</vt:lpstr>
      <vt:lpstr>Problemas de classificação</vt:lpstr>
      <vt:lpstr>Problemas de classificação</vt:lpstr>
    </vt:vector>
  </TitlesOfParts>
  <Company>Carmelo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Usando Inteligência Computacional para Problemas em Telecomunicações</dc:title>
  <dc:creator>Carmelo</dc:creator>
  <cp:lastModifiedBy>Carmelo</cp:lastModifiedBy>
  <cp:revision>43</cp:revision>
  <dcterms:created xsi:type="dcterms:W3CDTF">2019-06-25T16:07:50Z</dcterms:created>
  <dcterms:modified xsi:type="dcterms:W3CDTF">2019-06-25T16:09:18Z</dcterms:modified>
</cp:coreProperties>
</file>